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66" r:id="rId3"/>
    <p:sldId id="259" r:id="rId4"/>
    <p:sldId id="285" r:id="rId5"/>
    <p:sldId id="258" r:id="rId6"/>
    <p:sldId id="272" r:id="rId7"/>
    <p:sldId id="280" r:id="rId8"/>
    <p:sldId id="281" r:id="rId9"/>
    <p:sldId id="282" r:id="rId10"/>
    <p:sldId id="283" r:id="rId11"/>
    <p:sldId id="273" r:id="rId12"/>
    <p:sldId id="274" r:id="rId13"/>
    <p:sldId id="275" r:id="rId14"/>
    <p:sldId id="284" r:id="rId15"/>
    <p:sldId id="297" r:id="rId16"/>
    <p:sldId id="298" r:id="rId17"/>
    <p:sldId id="299" r:id="rId18"/>
    <p:sldId id="300" r:id="rId19"/>
    <p:sldId id="276" r:id="rId20"/>
    <p:sldId id="277" r:id="rId21"/>
    <p:sldId id="278" r:id="rId22"/>
    <p:sldId id="279" r:id="rId23"/>
    <p:sldId id="262" r:id="rId24"/>
    <p:sldId id="260" r:id="rId25"/>
    <p:sldId id="301" r:id="rId26"/>
    <p:sldId id="264" r:id="rId27"/>
    <p:sldId id="286" r:id="rId28"/>
    <p:sldId id="287" r:id="rId29"/>
    <p:sldId id="293" r:id="rId30"/>
    <p:sldId id="288" r:id="rId31"/>
    <p:sldId id="289" r:id="rId32"/>
    <p:sldId id="290" r:id="rId33"/>
    <p:sldId id="291" r:id="rId34"/>
    <p:sldId id="292" r:id="rId35"/>
    <p:sldId id="302" r:id="rId36"/>
    <p:sldId id="294" r:id="rId37"/>
    <p:sldId id="265" r:id="rId38"/>
    <p:sldId id="303" r:id="rId39"/>
    <p:sldId id="267" r:id="rId40"/>
    <p:sldId id="295" r:id="rId41"/>
    <p:sldId id="296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E5624-7841-49F8-8381-CE8EC78D15FE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F1EB8-909D-414C-9A50-795DE3DFB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85488-D0C4-43FD-B56D-77EFB5859A47}" type="slidenum">
              <a:rPr lang="en-US"/>
              <a:pPr/>
              <a:t>3</a:t>
            </a:fld>
            <a:endParaRPr lang="en-US"/>
          </a:p>
        </p:txBody>
      </p:sp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04-08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Law of Definite Composition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A drop of water, a glass of water, and a lake of water all contain hydrogen and oxygen in the same percent by mass, that is, 11.2% hydrogen and 88.8% oxygen. 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The Law of Definite Composition states that no matter its source, a compound contains the same elements in the same percents by mass.</a:t>
            </a:r>
          </a:p>
        </p:txBody>
      </p:sp>
    </p:spTree>
    <p:extLst>
      <p:ext uri="{BB962C8B-B14F-4D97-AF65-F5344CB8AC3E}">
        <p14:creationId xmlns:p14="http://schemas.microsoft.com/office/powerpoint/2010/main" val="300599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66F4D-7CEC-4D1E-87F0-5C767C40757A}" type="slidenum">
              <a:rPr lang="en-US"/>
              <a:pPr/>
              <a:t>4</a:t>
            </a:fld>
            <a:endParaRPr lang="en-US"/>
          </a:p>
        </p:txBody>
      </p:sp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04-16-04UN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Physical State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Solid, liquid, and gas molecules are shown.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diagram is part of Ch. 4, Key Concept #1.</a:t>
            </a:r>
          </a:p>
        </p:txBody>
      </p:sp>
    </p:spTree>
    <p:extLst>
      <p:ext uri="{BB962C8B-B14F-4D97-AF65-F5344CB8AC3E}">
        <p14:creationId xmlns:p14="http://schemas.microsoft.com/office/powerpoint/2010/main" val="32232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51DEF-EED7-4514-BC18-80D7C536D948}" type="slidenum">
              <a:rPr lang="en-US"/>
              <a:pPr/>
              <a:t>5</a:t>
            </a:fld>
            <a:endParaRPr lang="en-US"/>
          </a:p>
        </p:txBody>
      </p:sp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04-02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Classification of Matter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Matter is classified as a mixture (heterogeneous, homogeneous) or a substance (compound, element).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Each type of matter defines a certain complexity.  Elements are combined to form compounds.  Compounds are combined with elements to form mixtures.  Uneven mixtures are heterogeneous.</a:t>
            </a:r>
          </a:p>
        </p:txBody>
      </p:sp>
    </p:spTree>
    <p:extLst>
      <p:ext uri="{BB962C8B-B14F-4D97-AF65-F5344CB8AC3E}">
        <p14:creationId xmlns:p14="http://schemas.microsoft.com/office/powerpoint/2010/main" val="284456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8615E-2659-4795-BF94-18DDBA99CB4C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42290-CD5B-4355-A08F-FFED0EEA97A0}" type="slidenum">
              <a:rPr lang="en-US"/>
              <a:pPr/>
              <a:t>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9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47C60-F5B1-4820-92AD-E61FE3B73F27}" type="slidenum">
              <a:rPr lang="en-US"/>
              <a:pPr/>
              <a:t>14</a:t>
            </a:fld>
            <a:endParaRPr lang="en-US"/>
          </a:p>
        </p:txBody>
      </p:sp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04-11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Sodium is a shiny metal, chlorine is a yellow gas.  Sodium chloride is a white crystalline solid (table salt).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This is part 1 of a 2 part diagram showing the difference between sodium, chlorine, and sodium chloride.</a:t>
            </a:r>
          </a:p>
        </p:txBody>
      </p:sp>
    </p:spTree>
    <p:extLst>
      <p:ext uri="{BB962C8B-B14F-4D97-AF65-F5344CB8AC3E}">
        <p14:creationId xmlns:p14="http://schemas.microsoft.com/office/powerpoint/2010/main" val="29322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53CC3-4047-4895-8BBA-DDFED352611C}" type="slidenum">
              <a:rPr lang="en-US"/>
              <a:pPr/>
              <a:t>23</a:t>
            </a:fld>
            <a:endParaRPr lang="en-US"/>
          </a:p>
        </p:txBody>
      </p:sp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04-12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Evidence of Chemical Change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The evidence for a chemical change includes (a) gas bubbles from the reaction of calcium metal in water, (b) heat and light energy from the reaction of potassium metal in water, and (c) a colorful, insoluble substance from the reaction of two solutions.  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We can be sure that there is a chemical change occurring in each of these instances because new substances are being formed with different chemical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40245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23158-4D74-49C4-BC59-1F65E6B9F463}" type="slidenum">
              <a:rPr lang="en-US"/>
              <a:pPr/>
              <a:t>24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04-01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Changes in Physical State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As temperature increases, a solid melts to become a liquid and then vaporizes to a gas.  As temperature decreases, the process reverses.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Understanding the nomenclature (freezing vs. melting, vaporizing vs. condensing) will help the students predict the direction of temperature change.</a:t>
            </a:r>
          </a:p>
        </p:txBody>
      </p:sp>
    </p:spTree>
    <p:extLst>
      <p:ext uri="{BB962C8B-B14F-4D97-AF65-F5344CB8AC3E}">
        <p14:creationId xmlns:p14="http://schemas.microsoft.com/office/powerpoint/2010/main" val="23786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161D2-FCB6-471D-B802-983681E0F380}" type="slidenum">
              <a:rPr lang="en-US"/>
              <a:pPr/>
              <a:t>37</a:t>
            </a:fld>
            <a:endParaRPr lang="en-US"/>
          </a:p>
        </p:txBody>
      </p:sp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/>
              </a:rPr>
              <a:t>Figure: 04-T04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Table 4.4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General Characteristics of Metals and Nonmetals*</a:t>
            </a:r>
          </a:p>
          <a:p>
            <a:endParaRPr lang="en-US">
              <a:solidFill>
                <a:srgbClr val="000000"/>
              </a:solidFill>
              <a:latin typeface="Geneva" pitchFamily="4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/>
              </a:rPr>
              <a:t>note that there are exceptions to the general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49789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8C8F-409D-49D8-A8AC-AB31C546236F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580F-BC6A-416A-90F4-CBE1C016B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Chemistry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Chapter 2: Matter and Energy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Elements </a:t>
            </a:r>
            <a:r>
              <a:rPr lang="en-US" dirty="0"/>
              <a:t>and </a:t>
            </a:r>
            <a:r>
              <a:rPr lang="en-US" dirty="0" smtClean="0"/>
              <a:t>Compounds</a:t>
            </a:r>
            <a:br>
              <a:rPr lang="en-US" dirty="0" smtClean="0"/>
            </a:br>
            <a:r>
              <a:rPr lang="en-US" sz="2700" dirty="0" smtClean="0"/>
              <a:t>Particulate and Macroscopic Views of Elements and Compounds: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3782" name="Picture 6" descr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620000" cy="5396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-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Classify a plastic bottle as a </a:t>
            </a:r>
          </a:p>
          <a:p>
            <a:pPr algn="just">
              <a:buNone/>
            </a:pPr>
            <a:r>
              <a:rPr lang="en-US" dirty="0" smtClean="0"/>
              <a:t>	A. Element</a:t>
            </a:r>
          </a:p>
          <a:p>
            <a:pPr algn="just">
              <a:buNone/>
            </a:pPr>
            <a:r>
              <a:rPr lang="en-US" dirty="0" smtClean="0"/>
              <a:t>	B. Compound</a:t>
            </a:r>
          </a:p>
          <a:p>
            <a:pPr algn="just">
              <a:buNone/>
            </a:pPr>
            <a:r>
              <a:rPr lang="en-US" dirty="0" smtClean="0"/>
              <a:t>	C. Heterogeneous mixture</a:t>
            </a:r>
          </a:p>
          <a:p>
            <a:pPr algn="just">
              <a:buNone/>
            </a:pPr>
            <a:r>
              <a:rPr lang="en-US" dirty="0" smtClean="0"/>
              <a:t>	D. Homogeneous mixture 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-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Classify root beer float as a </a:t>
            </a:r>
          </a:p>
          <a:p>
            <a:pPr algn="just">
              <a:buNone/>
            </a:pPr>
            <a:r>
              <a:rPr lang="en-US" dirty="0" smtClean="0"/>
              <a:t>	A. Element</a:t>
            </a:r>
          </a:p>
          <a:p>
            <a:pPr algn="just">
              <a:buNone/>
            </a:pPr>
            <a:r>
              <a:rPr lang="en-US" dirty="0" smtClean="0"/>
              <a:t>	B. Compound</a:t>
            </a:r>
          </a:p>
          <a:p>
            <a:pPr algn="just">
              <a:buNone/>
            </a:pPr>
            <a:r>
              <a:rPr lang="en-US" dirty="0" smtClean="0"/>
              <a:t>	C. Heterogeneous mixture</a:t>
            </a:r>
          </a:p>
          <a:p>
            <a:pPr algn="just">
              <a:buNone/>
            </a:pPr>
            <a:r>
              <a:rPr lang="en-US" dirty="0" smtClean="0"/>
              <a:t>	D. Homogeneous mixture 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-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Classify water as a </a:t>
            </a:r>
          </a:p>
          <a:p>
            <a:pPr algn="just">
              <a:buNone/>
            </a:pPr>
            <a:r>
              <a:rPr lang="en-US" dirty="0" smtClean="0"/>
              <a:t>	A. Element</a:t>
            </a:r>
          </a:p>
          <a:p>
            <a:pPr algn="just">
              <a:buNone/>
            </a:pPr>
            <a:r>
              <a:rPr lang="en-US" dirty="0" smtClean="0"/>
              <a:t>	B. Compound</a:t>
            </a:r>
          </a:p>
          <a:p>
            <a:pPr algn="just">
              <a:buNone/>
            </a:pPr>
            <a:r>
              <a:rPr lang="en-US" dirty="0" smtClean="0"/>
              <a:t>	C. Heterogeneous mixture</a:t>
            </a:r>
          </a:p>
          <a:p>
            <a:pPr algn="just">
              <a:buNone/>
            </a:pPr>
            <a:r>
              <a:rPr lang="en-US" dirty="0" smtClean="0"/>
              <a:t>	D. Homogeneous mixture 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7405" y="57150"/>
            <a:ext cx="494919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that can be evaluated without changing the composition of the material.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Examples</a:t>
            </a:r>
            <a:endParaRPr lang="en-US" sz="1800" dirty="0"/>
          </a:p>
          <a:p>
            <a:pPr lvl="3"/>
            <a:r>
              <a:rPr lang="en-US" dirty="0"/>
              <a:t>color		- density</a:t>
            </a:r>
          </a:p>
          <a:p>
            <a:pPr lvl="3"/>
            <a:r>
              <a:rPr lang="en-US" dirty="0"/>
              <a:t>odor		- melting point</a:t>
            </a:r>
          </a:p>
          <a:p>
            <a:pPr lvl="3"/>
            <a:r>
              <a:rPr lang="en-US" dirty="0"/>
              <a:t>taste		- boiling point</a:t>
            </a:r>
          </a:p>
          <a:p>
            <a:pPr lvl="3"/>
            <a:r>
              <a:rPr lang="en-US" dirty="0"/>
              <a:t>feel		- compressibility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1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Physical Properties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019"/>
          <a:stretch>
            <a:fillRect/>
          </a:stretch>
        </p:blipFill>
        <p:spPr bwMode="auto">
          <a:xfrm>
            <a:off x="457200" y="2886381"/>
            <a:ext cx="8229600" cy="19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06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Result in a change in the composition of a material.  </a:t>
            </a:r>
          </a:p>
          <a:p>
            <a:endParaRPr lang="en-US" sz="1200" dirty="0"/>
          </a:p>
          <a:p>
            <a:r>
              <a:rPr lang="en-US" sz="2800" dirty="0">
                <a:solidFill>
                  <a:schemeClr val="accent1"/>
                </a:solidFill>
                <a:latin typeface="Adobe Garamond Pro" pitchFamily="18" charset="0"/>
              </a:rPr>
              <a:t>Chemical Reaction</a:t>
            </a:r>
            <a:r>
              <a:rPr lang="en-US" sz="2800" dirty="0">
                <a:latin typeface="Adobe Garamond Pro" pitchFamily="18" charset="0"/>
              </a:rPr>
              <a:t> </a:t>
            </a:r>
            <a:r>
              <a:rPr lang="en-US" sz="2800" dirty="0"/>
              <a:t>- how the change occurs.</a:t>
            </a:r>
          </a:p>
          <a:p>
            <a:endParaRPr lang="en-US" sz="1200" dirty="0"/>
          </a:p>
          <a:p>
            <a:r>
              <a:rPr lang="en-US" sz="2800" dirty="0"/>
              <a:t>Example	A chemical property of wood is 			it’s ability to burn - </a:t>
            </a:r>
            <a:r>
              <a:rPr lang="en-US" sz="2800" u="sng" dirty="0"/>
              <a:t>combustion.</a:t>
            </a:r>
          </a:p>
          <a:p>
            <a:pPr lvl="1">
              <a:buNone/>
            </a:pPr>
            <a:r>
              <a:rPr lang="en-US" sz="2400" dirty="0"/>
              <a:t>		(Reactants and Products are very different)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2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2133600"/>
            <a:ext cx="8229600" cy="2971800"/>
          </a:xfrm>
        </p:spPr>
        <p:txBody>
          <a:bodyPr/>
          <a:lstStyle/>
          <a:p>
            <a:r>
              <a:rPr lang="en-US" dirty="0"/>
              <a:t>Physical Changes - can be carried out without changing the composition of a substances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Chemical Changes – are changes that change the composition of a substance.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6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Example – Physical and Chemical Properties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Salt melts at 800.7 °C. Is that a </a:t>
            </a:r>
          </a:p>
          <a:p>
            <a:pPr algn="just">
              <a:buNone/>
            </a:pPr>
            <a:r>
              <a:rPr lang="en-US" dirty="0" smtClean="0"/>
              <a:t>	A. Physical property?</a:t>
            </a:r>
          </a:p>
          <a:p>
            <a:pPr algn="just">
              <a:buNone/>
            </a:pPr>
            <a:r>
              <a:rPr lang="en-US" dirty="0" smtClean="0"/>
              <a:t>	B. Chemical property?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Representations of Matter:</a:t>
            </a:r>
            <a:br>
              <a:rPr lang="en-US" dirty="0" smtClean="0"/>
            </a:br>
            <a:r>
              <a:rPr lang="en-US" sz="4000" dirty="0" smtClean="0"/>
              <a:t>Macroscopic, Microscopic and Particulate</a:t>
            </a:r>
            <a:endParaRPr lang="en-US" sz="4000" dirty="0"/>
          </a:p>
        </p:txBody>
      </p:sp>
      <p:pic>
        <p:nvPicPr>
          <p:cNvPr id="4" name="Picture1" descr="02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828800"/>
            <a:ext cx="9145588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Example – Physical and Chemical Properties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Mercury is </a:t>
            </a:r>
            <a:r>
              <a:rPr lang="en-US" dirty="0" err="1" smtClean="0"/>
              <a:t>poisonouss</a:t>
            </a:r>
            <a:r>
              <a:rPr lang="en-US" dirty="0" smtClean="0"/>
              <a:t>. Is that a </a:t>
            </a:r>
          </a:p>
          <a:p>
            <a:pPr algn="just">
              <a:buNone/>
            </a:pPr>
            <a:r>
              <a:rPr lang="en-US" dirty="0" smtClean="0"/>
              <a:t>	A. Physical property?</a:t>
            </a:r>
          </a:p>
          <a:p>
            <a:pPr algn="just">
              <a:buNone/>
            </a:pPr>
            <a:r>
              <a:rPr lang="en-US" dirty="0" smtClean="0"/>
              <a:t>	B. Chemical property?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Example – Physical and Chemical Properties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Salt is granular and white. Is that a </a:t>
            </a:r>
          </a:p>
          <a:p>
            <a:pPr algn="just">
              <a:buNone/>
            </a:pPr>
            <a:r>
              <a:rPr lang="en-US" dirty="0" smtClean="0"/>
              <a:t>	A. Physical property?</a:t>
            </a:r>
          </a:p>
          <a:p>
            <a:pPr algn="just">
              <a:buNone/>
            </a:pPr>
            <a:r>
              <a:rPr lang="en-US" dirty="0" smtClean="0"/>
              <a:t>	B. Chemical property?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Example – Physical and Chemical Properties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Alka-Seltzer tablets form bubbles in water. Is that a </a:t>
            </a:r>
          </a:p>
          <a:p>
            <a:pPr algn="just">
              <a:buNone/>
            </a:pPr>
            <a:r>
              <a:rPr lang="en-US" dirty="0" smtClean="0"/>
              <a:t>	A. Physical property?</a:t>
            </a:r>
          </a:p>
          <a:p>
            <a:pPr algn="just">
              <a:buNone/>
            </a:pPr>
            <a:r>
              <a:rPr lang="en-US" dirty="0" smtClean="0"/>
              <a:t>	B. Chemical property?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885825"/>
            <a:ext cx="9029700" cy="5086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" y="51435"/>
            <a:ext cx="8846820" cy="67551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Conservation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Energy </a:t>
            </a:r>
            <a:r>
              <a:rPr lang="en-US" dirty="0"/>
              <a:t>can be neither created nor destroyed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en-US" dirty="0"/>
              <a:t>In an Exothermic process, heat flows from a system into its surroundings.</a:t>
            </a:r>
          </a:p>
          <a:p>
            <a:endParaRPr lang="en-US" altLang="en-US" dirty="0"/>
          </a:p>
          <a:p>
            <a:r>
              <a:rPr lang="en-US" altLang="en-US" dirty="0"/>
              <a:t>In an Endothermic process, heat flows from the surroundings into the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14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23817"/>
            <a:ext cx="8940800" cy="67341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Example – Physical and Chemical Change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Recycling plastic is a </a:t>
            </a:r>
          </a:p>
          <a:p>
            <a:pPr algn="just">
              <a:buNone/>
            </a:pPr>
            <a:r>
              <a:rPr lang="en-US" dirty="0" smtClean="0"/>
              <a:t>	A. physical change.</a:t>
            </a:r>
          </a:p>
          <a:p>
            <a:pPr algn="just">
              <a:buNone/>
            </a:pPr>
            <a:r>
              <a:rPr lang="en-US" dirty="0" smtClean="0"/>
              <a:t>	B. chemical change.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Example – Physical and Chemical Change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Pouring vinegar on baking soda, which produces bubbles is a </a:t>
            </a:r>
          </a:p>
          <a:p>
            <a:pPr algn="just">
              <a:buNone/>
            </a:pPr>
            <a:r>
              <a:rPr lang="en-US" dirty="0" smtClean="0"/>
              <a:t>	A. physical change.</a:t>
            </a:r>
          </a:p>
          <a:p>
            <a:pPr algn="just">
              <a:buNone/>
            </a:pPr>
            <a:r>
              <a:rPr lang="en-US" dirty="0" smtClean="0"/>
              <a:t>	B. chemical change.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Example – Physical and Chemical Change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Grinding aspirin tablets to a fine powder is a </a:t>
            </a:r>
          </a:p>
          <a:p>
            <a:pPr algn="just">
              <a:buNone/>
            </a:pPr>
            <a:r>
              <a:rPr lang="en-US" dirty="0" smtClean="0"/>
              <a:t>	A. physical change.</a:t>
            </a:r>
          </a:p>
          <a:p>
            <a:pPr algn="just">
              <a:buNone/>
            </a:pPr>
            <a:r>
              <a:rPr lang="en-US" dirty="0" smtClean="0"/>
              <a:t>	B. chemical change.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645795"/>
            <a:ext cx="9029700" cy="55664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Example – Physical and Chemical Change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Forging of iron is a </a:t>
            </a:r>
          </a:p>
          <a:p>
            <a:pPr algn="just">
              <a:buNone/>
            </a:pPr>
            <a:r>
              <a:rPr lang="en-US" dirty="0" smtClean="0"/>
              <a:t>	A. physical change.</a:t>
            </a:r>
          </a:p>
          <a:p>
            <a:pPr algn="just">
              <a:buNone/>
            </a:pPr>
            <a:r>
              <a:rPr lang="en-US" dirty="0" smtClean="0"/>
              <a:t>	B. chemical change.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Example – Physical and Chemical Change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Fruit ripening is a </a:t>
            </a:r>
          </a:p>
          <a:p>
            <a:pPr algn="just">
              <a:buNone/>
            </a:pPr>
            <a:r>
              <a:rPr lang="en-US" dirty="0" smtClean="0"/>
              <a:t>	A. physical change.</a:t>
            </a:r>
          </a:p>
          <a:p>
            <a:pPr algn="just">
              <a:buNone/>
            </a:pPr>
            <a:r>
              <a:rPr lang="en-US" dirty="0" smtClean="0"/>
              <a:t>	B. chemical change.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Example – Physical and Chemical Change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Burning wood is a </a:t>
            </a:r>
          </a:p>
          <a:p>
            <a:pPr algn="just">
              <a:buNone/>
            </a:pPr>
            <a:r>
              <a:rPr lang="en-US" dirty="0" smtClean="0"/>
              <a:t>	A. physical change.</a:t>
            </a:r>
          </a:p>
          <a:p>
            <a:pPr algn="just">
              <a:buNone/>
            </a:pPr>
            <a:r>
              <a:rPr lang="en-US" dirty="0" smtClean="0"/>
              <a:t>	B. chemical change.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Example – Physical and Chemical Change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Dissolving salt in water is a </a:t>
            </a:r>
          </a:p>
          <a:p>
            <a:pPr algn="just">
              <a:buNone/>
            </a:pPr>
            <a:r>
              <a:rPr lang="en-US" dirty="0" smtClean="0"/>
              <a:t>	A. physical change.</a:t>
            </a:r>
          </a:p>
          <a:p>
            <a:pPr algn="just">
              <a:buNone/>
            </a:pPr>
            <a:r>
              <a:rPr lang="en-US" dirty="0" smtClean="0"/>
              <a:t>	B. chemical change.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Example – Physical and Chemical Change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Alcohol burning is a </a:t>
            </a:r>
          </a:p>
          <a:p>
            <a:pPr algn="just">
              <a:buNone/>
            </a:pPr>
            <a:r>
              <a:rPr lang="en-US" dirty="0" smtClean="0"/>
              <a:t>	A. physical change.</a:t>
            </a:r>
          </a:p>
          <a:p>
            <a:pPr algn="just">
              <a:buNone/>
            </a:pPr>
            <a:r>
              <a:rPr lang="en-US" dirty="0" smtClean="0"/>
              <a:t>	B. chemical change.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Conservation of </a:t>
            </a:r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Matter </a:t>
            </a:r>
            <a:r>
              <a:rPr lang="en-US" dirty="0"/>
              <a:t>can be neither created nor destroyed.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48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Example – Law of Conservation of Mass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If 10.0 g of calcium carbonate, CaCO</a:t>
            </a:r>
            <a:r>
              <a:rPr lang="en-US" baseline="-25000" dirty="0" smtClean="0"/>
              <a:t>3</a:t>
            </a:r>
            <a:r>
              <a:rPr lang="en-US" dirty="0" smtClean="0"/>
              <a:t>, is decomposed by heating to 5.6 g of calcium oxide, </a:t>
            </a:r>
            <a:r>
              <a:rPr lang="en-US" dirty="0" err="1" smtClean="0"/>
              <a:t>CaO</a:t>
            </a:r>
            <a:r>
              <a:rPr lang="en-US" dirty="0" smtClean="0"/>
              <a:t>, and carbon dioxide, CO</a:t>
            </a:r>
            <a:r>
              <a:rPr lang="en-US" baseline="-25000" dirty="0" smtClean="0"/>
              <a:t>2</a:t>
            </a:r>
            <a:r>
              <a:rPr lang="en-US" dirty="0" smtClean="0"/>
              <a:t>. How many grams of carbon dioxide gas are evolved? </a:t>
            </a:r>
          </a:p>
          <a:p>
            <a:pPr algn="just">
              <a:buNone/>
            </a:pPr>
            <a:r>
              <a:rPr lang="en-US" dirty="0" smtClean="0"/>
              <a:t>                                 </a:t>
            </a:r>
            <a:r>
              <a:rPr lang="en-US" sz="2400" dirty="0" smtClean="0"/>
              <a:t>heat</a:t>
            </a:r>
          </a:p>
          <a:p>
            <a:pPr algn="ctr">
              <a:buNone/>
            </a:pPr>
            <a:r>
              <a:rPr lang="en-US" dirty="0" smtClean="0"/>
              <a:t>CaCO</a:t>
            </a:r>
            <a:r>
              <a:rPr lang="en-US" baseline="-25000" dirty="0" smtClean="0"/>
              <a:t>3 (s)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CaO</a:t>
            </a:r>
            <a:r>
              <a:rPr lang="en-US" baseline="-25000" dirty="0" smtClean="0">
                <a:sym typeface="Wingdings" pitchFamily="2" charset="2"/>
              </a:rPr>
              <a:t> (s) </a:t>
            </a:r>
            <a:r>
              <a:rPr lang="en-US" dirty="0" smtClean="0">
                <a:sym typeface="Wingdings" pitchFamily="2" charset="2"/>
              </a:rPr>
              <a:t>+ CO</a:t>
            </a:r>
            <a:r>
              <a:rPr lang="en-US" baseline="-25000" dirty="0" smtClean="0">
                <a:sym typeface="Wingdings" pitchFamily="2" charset="2"/>
              </a:rPr>
              <a:t>2 (g)</a:t>
            </a:r>
            <a:r>
              <a:rPr lang="en-US" baseline="-25000" dirty="0" smtClean="0"/>
              <a:t>	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245870"/>
            <a:ext cx="9029700" cy="43662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is the capacity to do work.</a:t>
            </a:r>
          </a:p>
          <a:p>
            <a:endParaRPr lang="en-US" dirty="0"/>
          </a:p>
          <a:p>
            <a:r>
              <a:rPr lang="en-US" dirty="0"/>
              <a:t>Types of energy</a:t>
            </a:r>
          </a:p>
          <a:p>
            <a:pPr lvl="1"/>
            <a:r>
              <a:rPr lang="en-US" dirty="0"/>
              <a:t>Kinetic energy</a:t>
            </a:r>
          </a:p>
          <a:p>
            <a:pPr lvl="1"/>
            <a:r>
              <a:rPr lang="en-US" dirty="0"/>
              <a:t>Potential energy</a:t>
            </a:r>
          </a:p>
          <a:p>
            <a:pPr lvl="1"/>
            <a:r>
              <a:rPr lang="en-US" dirty="0"/>
              <a:t>Thermal energy</a:t>
            </a:r>
          </a:p>
          <a:p>
            <a:pPr lvl="1"/>
            <a:endParaRPr lang="en-US" dirty="0"/>
          </a:p>
          <a:p>
            <a:r>
              <a:rPr lang="en-US" dirty="0"/>
              <a:t>Measured in Joules or Calories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95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Conservation Laws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Times" pitchFamily="28" charset="0"/>
              <a:buNone/>
            </a:pPr>
            <a:r>
              <a:rPr lang="en-US"/>
              <a:t>Common Events in which Energy Changes</a:t>
            </a:r>
          </a:p>
          <a:p>
            <a:pPr algn="ctr">
              <a:buFont typeface="Times" pitchFamily="28" charset="0"/>
              <a:buNone/>
            </a:pPr>
            <a:r>
              <a:rPr lang="en-US"/>
              <a:t>from One Form to Another:</a:t>
            </a:r>
          </a:p>
        </p:txBody>
      </p:sp>
      <p:pic>
        <p:nvPicPr>
          <p:cNvPr id="224262" name="Picture1" descr="0222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2408"/>
          <a:stretch>
            <a:fillRect/>
          </a:stretch>
        </p:blipFill>
        <p:spPr bwMode="auto">
          <a:xfrm>
            <a:off x="152400" y="2228850"/>
            <a:ext cx="879633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885825"/>
            <a:ext cx="9029700" cy="5086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 – Law of Conservation of Energy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Uranium converts water to steam is _____ energy released to _____ energy absorbed. </a:t>
            </a:r>
          </a:p>
          <a:p>
            <a:pPr algn="just">
              <a:buNone/>
            </a:pPr>
            <a:r>
              <a:rPr lang="en-US" dirty="0" smtClean="0"/>
              <a:t>	A. nuclear, heat</a:t>
            </a:r>
          </a:p>
          <a:p>
            <a:pPr algn="just">
              <a:buNone/>
            </a:pPr>
            <a:r>
              <a:rPr lang="en-US" dirty="0" smtClean="0"/>
              <a:t>	B. heat, mechanical</a:t>
            </a:r>
          </a:p>
          <a:p>
            <a:pPr algn="just">
              <a:buNone/>
            </a:pPr>
            <a:r>
              <a:rPr lang="en-US" dirty="0" smtClean="0"/>
              <a:t>	C. mechanical, mechanical</a:t>
            </a:r>
          </a:p>
          <a:p>
            <a:pPr algn="just">
              <a:buNone/>
            </a:pPr>
            <a:r>
              <a:rPr lang="en-US" dirty="0" smtClean="0"/>
              <a:t>	D. mechanical, electrical	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 – Law of Conservation of Energy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Steam drives a turbine is heat energy _______ to mechanical energy _________. </a:t>
            </a:r>
          </a:p>
          <a:p>
            <a:pPr algn="just">
              <a:buNone/>
            </a:pPr>
            <a:r>
              <a:rPr lang="en-US" dirty="0" smtClean="0"/>
              <a:t>	A. absorbed, absorbed</a:t>
            </a:r>
          </a:p>
          <a:p>
            <a:pPr algn="just">
              <a:buNone/>
            </a:pPr>
            <a:r>
              <a:rPr lang="en-US" dirty="0" smtClean="0"/>
              <a:t>	B. released, absorbed</a:t>
            </a:r>
          </a:p>
          <a:p>
            <a:pPr algn="just">
              <a:buNone/>
            </a:pPr>
            <a:r>
              <a:rPr lang="en-US" dirty="0" smtClean="0"/>
              <a:t>	C. absorbed, released</a:t>
            </a:r>
          </a:p>
          <a:p>
            <a:pPr algn="just">
              <a:buNone/>
            </a:pPr>
            <a:r>
              <a:rPr lang="en-US" dirty="0" smtClean="0"/>
              <a:t>	D. released, released	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of conservation of Mass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sum on mass and energy is conserved.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9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360045"/>
            <a:ext cx="9029700" cy="61379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1" descr="0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676275"/>
            <a:ext cx="8964613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7927975" y="6584950"/>
            <a:ext cx="12160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2-19, p. 37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1" descr="0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413" y="76200"/>
            <a:ext cx="35591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927975" y="6584950"/>
            <a:ext cx="12160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2-18, p. 36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Elements </a:t>
            </a:r>
            <a:r>
              <a:rPr lang="en-US" sz="4000" dirty="0"/>
              <a:t>and </a:t>
            </a:r>
            <a:r>
              <a:rPr lang="en-US" sz="4000" dirty="0" smtClean="0"/>
              <a:t>Compounds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Particulate and Macroscopic Views of Elements and Compounds: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1735" name="Picture 7" descr="Picture 1"/>
          <p:cNvPicPr>
            <a:picLocks noChangeAspect="1" noChangeArrowheads="1"/>
          </p:cNvPicPr>
          <p:nvPr/>
        </p:nvPicPr>
        <p:blipFill>
          <a:blip r:embed="rId2" cstate="print"/>
          <a:srcRect b="9344"/>
          <a:stretch>
            <a:fillRect/>
          </a:stretch>
        </p:blipFill>
        <p:spPr bwMode="auto">
          <a:xfrm>
            <a:off x="304800" y="1524000"/>
            <a:ext cx="8610600" cy="5126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Elements </a:t>
            </a:r>
            <a:r>
              <a:rPr lang="en-US" dirty="0"/>
              <a:t>and </a:t>
            </a:r>
            <a:r>
              <a:rPr lang="en-US" dirty="0" smtClean="0"/>
              <a:t>Compounds</a:t>
            </a:r>
            <a:br>
              <a:rPr lang="en-US" dirty="0" smtClean="0"/>
            </a:br>
            <a:r>
              <a:rPr lang="en-US" sz="2700" dirty="0" smtClean="0"/>
              <a:t>Particulate and Macroscopic Views of Elements and Compounds: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2759" name="Picture 7" descr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4" y="1447800"/>
            <a:ext cx="858533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902</Words>
  <Application>Microsoft Office PowerPoint</Application>
  <PresentationFormat>On-screen Show (4:3)</PresentationFormat>
  <Paragraphs>228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Adobe Garamond Pro</vt:lpstr>
      <vt:lpstr>Arial</vt:lpstr>
      <vt:lpstr>Calibri</vt:lpstr>
      <vt:lpstr>Geneva</vt:lpstr>
      <vt:lpstr>Times</vt:lpstr>
      <vt:lpstr>Wingdings</vt:lpstr>
      <vt:lpstr>Office Theme</vt:lpstr>
      <vt:lpstr>Chemistry 120</vt:lpstr>
      <vt:lpstr>Representations of Matter: Macroscopic, Microscopic and Particulate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Elements and Compounds Particulate and Macroscopic Views of Elements and Compounds: </vt:lpstr>
      <vt:lpstr> Elements and Compounds Particulate and Macroscopic Views of Elements and Compounds: </vt:lpstr>
      <vt:lpstr> Elements and Compounds Particulate and Macroscopic Views of Elements and Compounds: </vt:lpstr>
      <vt:lpstr>Example - Mixtures</vt:lpstr>
      <vt:lpstr>Example - Mixtures</vt:lpstr>
      <vt:lpstr>Example - Mixtures</vt:lpstr>
      <vt:lpstr>PowerPoint Presentation</vt:lpstr>
      <vt:lpstr>Physical properties</vt:lpstr>
      <vt:lpstr>Examples of Physical Properties</vt:lpstr>
      <vt:lpstr>Chemical Properties</vt:lpstr>
      <vt:lpstr>Changes</vt:lpstr>
      <vt:lpstr>Example – Physical and Chemical Properties</vt:lpstr>
      <vt:lpstr>Example – Physical and Chemical Properties</vt:lpstr>
      <vt:lpstr>Example – Physical and Chemical Properties</vt:lpstr>
      <vt:lpstr>Example – Physical and Chemical Properties</vt:lpstr>
      <vt:lpstr>PowerPoint Presentation</vt:lpstr>
      <vt:lpstr>PowerPoint Presentation</vt:lpstr>
      <vt:lpstr>Law of Conservation of Energy</vt:lpstr>
      <vt:lpstr>PowerPoint Presentation</vt:lpstr>
      <vt:lpstr>Example – Physical and Chemical Change</vt:lpstr>
      <vt:lpstr>Example – Physical and Chemical Change</vt:lpstr>
      <vt:lpstr>Example – Physical and Chemical Change</vt:lpstr>
      <vt:lpstr>Example – Physical and Chemical Change</vt:lpstr>
      <vt:lpstr>Example – Physical and Chemical Change</vt:lpstr>
      <vt:lpstr>Example – Physical and Chemical Change</vt:lpstr>
      <vt:lpstr>Example – Physical and Chemical Change</vt:lpstr>
      <vt:lpstr>Example – Physical and Chemical Change</vt:lpstr>
      <vt:lpstr>Law of Conservation of Matter</vt:lpstr>
      <vt:lpstr>Example – Law of Conservation of Mass </vt:lpstr>
      <vt:lpstr>PowerPoint Presentation</vt:lpstr>
      <vt:lpstr>Energy</vt:lpstr>
      <vt:lpstr>Conservation Laws</vt:lpstr>
      <vt:lpstr>Example – Law of Conservation of Energy</vt:lpstr>
      <vt:lpstr>Example – Law of Conservation of Energy</vt:lpstr>
      <vt:lpstr>Law of conservation of Mass and Energy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120</dc:title>
  <dc:creator>Diana.Vance</dc:creator>
  <cp:lastModifiedBy>Martin Larter</cp:lastModifiedBy>
  <cp:revision>22</cp:revision>
  <dcterms:created xsi:type="dcterms:W3CDTF">2009-08-26T04:56:44Z</dcterms:created>
  <dcterms:modified xsi:type="dcterms:W3CDTF">2016-09-01T15:35:21Z</dcterms:modified>
</cp:coreProperties>
</file>